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2" r:id="rId5"/>
  </p:sldMasterIdLst>
  <p:notesMasterIdLst>
    <p:notesMasterId r:id="rId19"/>
  </p:notesMasterIdLst>
  <p:handoutMasterIdLst>
    <p:handoutMasterId r:id="rId20"/>
  </p:handoutMasterIdLst>
  <p:sldIdLst>
    <p:sldId id="651" r:id="rId6"/>
    <p:sldId id="663" r:id="rId7"/>
    <p:sldId id="673" r:id="rId8"/>
    <p:sldId id="665" r:id="rId9"/>
    <p:sldId id="668" r:id="rId10"/>
    <p:sldId id="669" r:id="rId11"/>
    <p:sldId id="670" r:id="rId12"/>
    <p:sldId id="678" r:id="rId13"/>
    <p:sldId id="689" r:id="rId14"/>
    <p:sldId id="676" r:id="rId15"/>
    <p:sldId id="677" r:id="rId16"/>
    <p:sldId id="687" r:id="rId17"/>
    <p:sldId id="690" r:id="rId18"/>
  </p:sldIdLst>
  <p:sldSz cx="12192000" cy="6858000"/>
  <p:notesSz cx="6797675" cy="9928225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oboto Condensed" panose="02000000000000000000" pitchFamily="2" charset="0"/>
      <p:regular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Arial Narrow" panose="020B0606020202030204" pitchFamily="34" charset="0"/>
      <p:regular r:id="rId30"/>
      <p:bold r:id="rId31"/>
      <p:italic r:id="rId32"/>
      <p:boldItalic r:id="rId33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064A2"/>
    <a:srgbClr val="608CAB"/>
    <a:srgbClr val="5CB37C"/>
    <a:srgbClr val="9BBB59"/>
    <a:srgbClr val="95C11F"/>
    <a:srgbClr val="FF00FF"/>
    <a:srgbClr val="FF3300"/>
    <a:srgbClr val="FF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2970" autoAdjust="0"/>
  </p:normalViewPr>
  <p:slideViewPr>
    <p:cSldViewPr snapToGrid="0" showGuides="1">
      <p:cViewPr>
        <p:scale>
          <a:sx n="90" d="100"/>
          <a:sy n="90" d="100"/>
        </p:scale>
        <p:origin x="798" y="288"/>
      </p:cViewPr>
      <p:guideLst>
        <p:guide orient="horz" pos="2160"/>
        <p:guide pos="7680"/>
      </p:guideLst>
    </p:cSldViewPr>
  </p:slideViewPr>
  <p:outlineViewPr>
    <p:cViewPr>
      <p:scale>
        <a:sx n="66" d="100"/>
        <a:sy n="66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4056" y="6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838C1A-3022-448C-A156-C14386B2E0A7}" type="doc">
      <dgm:prSet loTypeId="urn:microsoft.com/office/officeart/2005/8/layout/chevron1" loCatId="process" qsTypeId="urn:microsoft.com/office/officeart/2005/8/quickstyle/simple2" qsCatId="simple" csTypeId="urn:microsoft.com/office/officeart/2005/8/colors/colorful3" csCatId="colorful" phldr="1"/>
      <dgm:spPr/>
    </dgm:pt>
    <dgm:pt modelId="{88EAB8CB-3EF1-4B10-BA51-86E6D6C50157}">
      <dgm:prSet phldrT="[Text]" custT="1"/>
      <dgm:spPr/>
      <dgm:t>
        <a:bodyPr/>
        <a:lstStyle/>
        <a:p>
          <a:r>
            <a:rPr lang="en-GB" sz="2000" b="1" noProof="0" dirty="0" err="1" smtClean="0">
              <a:solidFill>
                <a:schemeClr val="tx1"/>
              </a:solidFill>
            </a:rPr>
            <a:t>Auftakt</a:t>
          </a:r>
          <a:r>
            <a:rPr lang="en-GB" sz="2000" b="1" noProof="0" dirty="0" smtClean="0">
              <a:solidFill>
                <a:schemeClr val="tx1"/>
              </a:solidFill>
            </a:rPr>
            <a:t> Workshop</a:t>
          </a:r>
          <a:endParaRPr lang="en-GB" sz="2000" b="1" noProof="0" dirty="0">
            <a:solidFill>
              <a:schemeClr val="tx1"/>
            </a:solidFill>
          </a:endParaRPr>
        </a:p>
      </dgm:t>
    </dgm:pt>
    <dgm:pt modelId="{15BF4B0D-8DA6-41F3-9BE8-3BC674EB902F}" type="parTrans" cxnId="{94EA25C8-5B81-4CD2-A636-807925A6BA84}">
      <dgm:prSet/>
      <dgm:spPr/>
      <dgm:t>
        <a:bodyPr/>
        <a:lstStyle/>
        <a:p>
          <a:endParaRPr lang="de-DE" sz="2000" b="1"/>
        </a:p>
      </dgm:t>
    </dgm:pt>
    <dgm:pt modelId="{725024A3-280B-4103-86DA-4C80D77F4974}" type="sibTrans" cxnId="{94EA25C8-5B81-4CD2-A636-807925A6BA84}">
      <dgm:prSet/>
      <dgm:spPr/>
      <dgm:t>
        <a:bodyPr/>
        <a:lstStyle/>
        <a:p>
          <a:endParaRPr lang="de-DE" sz="2000" b="1"/>
        </a:p>
      </dgm:t>
    </dgm:pt>
    <dgm:pt modelId="{7651EDBC-C36C-489D-845E-105574775689}">
      <dgm:prSet phldrT="[Text]" custT="1"/>
      <dgm:spPr/>
      <dgm:t>
        <a:bodyPr/>
        <a:lstStyle/>
        <a:p>
          <a:r>
            <a:rPr lang="de-DE" sz="2000" b="1" dirty="0" smtClean="0"/>
            <a:t>Erstellung Blitzlichtstudie</a:t>
          </a:r>
          <a:endParaRPr lang="en-GB" sz="2000" b="1" noProof="0" dirty="0"/>
        </a:p>
      </dgm:t>
    </dgm:pt>
    <dgm:pt modelId="{6F71AA49-B586-418F-BF64-05882609CC9C}" type="parTrans" cxnId="{CE3B31FE-99BC-4588-B6F9-0A2EF6E8D212}">
      <dgm:prSet/>
      <dgm:spPr/>
      <dgm:t>
        <a:bodyPr/>
        <a:lstStyle/>
        <a:p>
          <a:endParaRPr lang="de-DE" sz="2000" b="1"/>
        </a:p>
      </dgm:t>
    </dgm:pt>
    <dgm:pt modelId="{A9900B66-6DB4-4B02-AFE6-95088B699CBF}" type="sibTrans" cxnId="{CE3B31FE-99BC-4588-B6F9-0A2EF6E8D212}">
      <dgm:prSet/>
      <dgm:spPr/>
      <dgm:t>
        <a:bodyPr/>
        <a:lstStyle/>
        <a:p>
          <a:endParaRPr lang="de-DE" sz="2000" b="1"/>
        </a:p>
      </dgm:t>
    </dgm:pt>
    <dgm:pt modelId="{11CD406A-CD58-48DA-BD7B-5CC2587A4233}">
      <dgm:prSet phldrT="[Text]" custT="1"/>
      <dgm:spPr/>
      <dgm:t>
        <a:bodyPr/>
        <a:lstStyle/>
        <a:p>
          <a:r>
            <a:rPr lang="de-DE" sz="2000" b="1" dirty="0" smtClean="0"/>
            <a:t>Online Workshop</a:t>
          </a:r>
          <a:endParaRPr lang="de-DE" sz="2000" b="1" dirty="0"/>
        </a:p>
      </dgm:t>
    </dgm:pt>
    <dgm:pt modelId="{6C4C27D0-D771-474A-A37D-10576EFA4B9D}" type="parTrans" cxnId="{7077317D-423B-4CBA-85C1-DC99D747FA12}">
      <dgm:prSet/>
      <dgm:spPr/>
      <dgm:t>
        <a:bodyPr/>
        <a:lstStyle/>
        <a:p>
          <a:endParaRPr lang="de-DE" sz="2000" b="1"/>
        </a:p>
      </dgm:t>
    </dgm:pt>
    <dgm:pt modelId="{5E57F1B6-A256-4A13-9227-3A4387A655A6}" type="sibTrans" cxnId="{7077317D-423B-4CBA-85C1-DC99D747FA12}">
      <dgm:prSet/>
      <dgm:spPr/>
      <dgm:t>
        <a:bodyPr/>
        <a:lstStyle/>
        <a:p>
          <a:endParaRPr lang="de-DE" sz="2000" b="1"/>
        </a:p>
      </dgm:t>
    </dgm:pt>
    <dgm:pt modelId="{A989F4BA-4239-4398-A58A-D6C9DAEECC11}">
      <dgm:prSet custT="1"/>
      <dgm:spPr/>
      <dgm:t>
        <a:bodyPr/>
        <a:lstStyle/>
        <a:p>
          <a:r>
            <a:rPr lang="de-DE" sz="2000" b="1" dirty="0" smtClean="0"/>
            <a:t>Präsentation der Studie</a:t>
          </a:r>
          <a:endParaRPr lang="de-DE" sz="2000" b="1" dirty="0"/>
        </a:p>
      </dgm:t>
    </dgm:pt>
    <dgm:pt modelId="{3E171C52-FE97-4B7D-ACA7-0803C79F268F}" type="parTrans" cxnId="{4DF0A568-6514-430E-AB39-FF3A8AD9749B}">
      <dgm:prSet/>
      <dgm:spPr/>
      <dgm:t>
        <a:bodyPr/>
        <a:lstStyle/>
        <a:p>
          <a:endParaRPr lang="de-DE" sz="2000" b="1"/>
        </a:p>
      </dgm:t>
    </dgm:pt>
    <dgm:pt modelId="{324F6C39-6955-476C-9EE7-731BC92ADCDC}" type="sibTrans" cxnId="{4DF0A568-6514-430E-AB39-FF3A8AD9749B}">
      <dgm:prSet/>
      <dgm:spPr/>
      <dgm:t>
        <a:bodyPr/>
        <a:lstStyle/>
        <a:p>
          <a:endParaRPr lang="de-DE" sz="2000" b="1"/>
        </a:p>
      </dgm:t>
    </dgm:pt>
    <dgm:pt modelId="{BE97D62E-0679-458A-9AD5-1160D287A704}" type="pres">
      <dgm:prSet presAssocID="{36838C1A-3022-448C-A156-C14386B2E0A7}" presName="Name0" presStyleCnt="0">
        <dgm:presLayoutVars>
          <dgm:dir/>
          <dgm:animLvl val="lvl"/>
          <dgm:resizeHandles val="exact"/>
        </dgm:presLayoutVars>
      </dgm:prSet>
      <dgm:spPr/>
    </dgm:pt>
    <dgm:pt modelId="{1ACFEF1B-4EC0-484A-A16B-BB6836829CC5}" type="pres">
      <dgm:prSet presAssocID="{88EAB8CB-3EF1-4B10-BA51-86E6D6C5015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CC72CA0-23FD-4AE2-BCE6-57DDE807A703}" type="pres">
      <dgm:prSet presAssocID="{725024A3-280B-4103-86DA-4C80D77F4974}" presName="parTxOnlySpace" presStyleCnt="0"/>
      <dgm:spPr/>
    </dgm:pt>
    <dgm:pt modelId="{A11AE1B4-F39F-43F6-8A11-BE3D209FBE1E}" type="pres">
      <dgm:prSet presAssocID="{7651EDBC-C36C-489D-845E-105574775689}" presName="parTxOnly" presStyleLbl="node1" presStyleIdx="1" presStyleCnt="4" custScaleX="291736" custLinFactNeighborX="-454" custLinFactNeighborY="-2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AF03944-FA6A-485C-B64F-2DB345ED0F8D}" type="pres">
      <dgm:prSet presAssocID="{A9900B66-6DB4-4B02-AFE6-95088B699CBF}" presName="parTxOnlySpace" presStyleCnt="0"/>
      <dgm:spPr/>
    </dgm:pt>
    <dgm:pt modelId="{B7D3BD39-7FA8-4AD4-A72D-EC8870FF3BA6}" type="pres">
      <dgm:prSet presAssocID="{11CD406A-CD58-48DA-BD7B-5CC2587A423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517881D-94AE-4B49-A7D8-3C03569CE1A6}" type="pres">
      <dgm:prSet presAssocID="{5E57F1B6-A256-4A13-9227-3A4387A655A6}" presName="parTxOnlySpace" presStyleCnt="0"/>
      <dgm:spPr/>
    </dgm:pt>
    <dgm:pt modelId="{A0045BAF-1249-43B0-9F34-619935655A07}" type="pres">
      <dgm:prSet presAssocID="{A989F4BA-4239-4398-A58A-D6C9DAEECC11}" presName="parTxOnly" presStyleLbl="node1" presStyleIdx="3" presStyleCnt="4" custScaleX="1190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4E604BB-D1F9-417A-93B4-8AAB08D87EE4}" type="presOf" srcId="{7651EDBC-C36C-489D-845E-105574775689}" destId="{A11AE1B4-F39F-43F6-8A11-BE3D209FBE1E}" srcOrd="0" destOrd="0" presId="urn:microsoft.com/office/officeart/2005/8/layout/chevron1"/>
    <dgm:cxn modelId="{DB96EBB7-792A-456F-9A41-27102ADCF467}" type="presOf" srcId="{11CD406A-CD58-48DA-BD7B-5CC2587A4233}" destId="{B7D3BD39-7FA8-4AD4-A72D-EC8870FF3BA6}" srcOrd="0" destOrd="0" presId="urn:microsoft.com/office/officeart/2005/8/layout/chevron1"/>
    <dgm:cxn modelId="{4DF0A568-6514-430E-AB39-FF3A8AD9749B}" srcId="{36838C1A-3022-448C-A156-C14386B2E0A7}" destId="{A989F4BA-4239-4398-A58A-D6C9DAEECC11}" srcOrd="3" destOrd="0" parTransId="{3E171C52-FE97-4B7D-ACA7-0803C79F268F}" sibTransId="{324F6C39-6955-476C-9EE7-731BC92ADCDC}"/>
    <dgm:cxn modelId="{AD186AD8-A114-476A-BB77-29CE8916E2F2}" type="presOf" srcId="{A989F4BA-4239-4398-A58A-D6C9DAEECC11}" destId="{A0045BAF-1249-43B0-9F34-619935655A07}" srcOrd="0" destOrd="0" presId="urn:microsoft.com/office/officeart/2005/8/layout/chevron1"/>
    <dgm:cxn modelId="{CE3B31FE-99BC-4588-B6F9-0A2EF6E8D212}" srcId="{36838C1A-3022-448C-A156-C14386B2E0A7}" destId="{7651EDBC-C36C-489D-845E-105574775689}" srcOrd="1" destOrd="0" parTransId="{6F71AA49-B586-418F-BF64-05882609CC9C}" sibTransId="{A9900B66-6DB4-4B02-AFE6-95088B699CBF}"/>
    <dgm:cxn modelId="{94EA25C8-5B81-4CD2-A636-807925A6BA84}" srcId="{36838C1A-3022-448C-A156-C14386B2E0A7}" destId="{88EAB8CB-3EF1-4B10-BA51-86E6D6C50157}" srcOrd="0" destOrd="0" parTransId="{15BF4B0D-8DA6-41F3-9BE8-3BC674EB902F}" sibTransId="{725024A3-280B-4103-86DA-4C80D77F4974}"/>
    <dgm:cxn modelId="{0D08CE91-FCB5-4B15-97AD-02EC75A5D0FB}" type="presOf" srcId="{88EAB8CB-3EF1-4B10-BA51-86E6D6C50157}" destId="{1ACFEF1B-4EC0-484A-A16B-BB6836829CC5}" srcOrd="0" destOrd="0" presId="urn:microsoft.com/office/officeart/2005/8/layout/chevron1"/>
    <dgm:cxn modelId="{9267C19B-FDDC-4ED8-9A5D-67EC60D47E3F}" type="presOf" srcId="{36838C1A-3022-448C-A156-C14386B2E0A7}" destId="{BE97D62E-0679-458A-9AD5-1160D287A704}" srcOrd="0" destOrd="0" presId="urn:microsoft.com/office/officeart/2005/8/layout/chevron1"/>
    <dgm:cxn modelId="{7077317D-423B-4CBA-85C1-DC99D747FA12}" srcId="{36838C1A-3022-448C-A156-C14386B2E0A7}" destId="{11CD406A-CD58-48DA-BD7B-5CC2587A4233}" srcOrd="2" destOrd="0" parTransId="{6C4C27D0-D771-474A-A37D-10576EFA4B9D}" sibTransId="{5E57F1B6-A256-4A13-9227-3A4387A655A6}"/>
    <dgm:cxn modelId="{E15B60DC-F4E4-4331-A144-CDC69E12FB97}" type="presParOf" srcId="{BE97D62E-0679-458A-9AD5-1160D287A704}" destId="{1ACFEF1B-4EC0-484A-A16B-BB6836829CC5}" srcOrd="0" destOrd="0" presId="urn:microsoft.com/office/officeart/2005/8/layout/chevron1"/>
    <dgm:cxn modelId="{0590668C-E6A6-47CF-B7FC-68E26C1E5747}" type="presParOf" srcId="{BE97D62E-0679-458A-9AD5-1160D287A704}" destId="{9CC72CA0-23FD-4AE2-BCE6-57DDE807A703}" srcOrd="1" destOrd="0" presId="urn:microsoft.com/office/officeart/2005/8/layout/chevron1"/>
    <dgm:cxn modelId="{FA1DA94A-AEEB-4ECB-AEA0-12A9AD88C13E}" type="presParOf" srcId="{BE97D62E-0679-458A-9AD5-1160D287A704}" destId="{A11AE1B4-F39F-43F6-8A11-BE3D209FBE1E}" srcOrd="2" destOrd="0" presId="urn:microsoft.com/office/officeart/2005/8/layout/chevron1"/>
    <dgm:cxn modelId="{CA069FE3-684F-44D2-982D-0AD1939BD41D}" type="presParOf" srcId="{BE97D62E-0679-458A-9AD5-1160D287A704}" destId="{3AF03944-FA6A-485C-B64F-2DB345ED0F8D}" srcOrd="3" destOrd="0" presId="urn:microsoft.com/office/officeart/2005/8/layout/chevron1"/>
    <dgm:cxn modelId="{E1867DEE-F148-45D0-B332-80D0CFBB3DAB}" type="presParOf" srcId="{BE97D62E-0679-458A-9AD5-1160D287A704}" destId="{B7D3BD39-7FA8-4AD4-A72D-EC8870FF3BA6}" srcOrd="4" destOrd="0" presId="urn:microsoft.com/office/officeart/2005/8/layout/chevron1"/>
    <dgm:cxn modelId="{DCD080A1-8E91-4834-8DCD-AB75D422EC4B}" type="presParOf" srcId="{BE97D62E-0679-458A-9AD5-1160D287A704}" destId="{F517881D-94AE-4B49-A7D8-3C03569CE1A6}" srcOrd="5" destOrd="0" presId="urn:microsoft.com/office/officeart/2005/8/layout/chevron1"/>
    <dgm:cxn modelId="{04FA9504-41AC-4A5E-A75A-E1C1C15607F4}" type="presParOf" srcId="{BE97D62E-0679-458A-9AD5-1160D287A704}" destId="{A0045BAF-1249-43B0-9F34-619935655A07}" srcOrd="6" destOrd="0" presId="urn:microsoft.com/office/officeart/2005/8/layout/chevron1"/>
  </dgm:cxnLst>
  <dgm:bg>
    <a:effectLst>
      <a:innerShdw blurRad="63500" dist="50800" dir="2700000">
        <a:prstClr val="black">
          <a:alpha val="50000"/>
        </a:prstClr>
      </a:inn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FEF1B-4EC0-484A-A16B-BB6836829CC5}">
      <dsp:nvSpPr>
        <dsp:cNvPr id="0" name=""/>
        <dsp:cNvSpPr/>
      </dsp:nvSpPr>
      <dsp:spPr>
        <a:xfrm>
          <a:off x="1960" y="883263"/>
          <a:ext cx="2032428" cy="812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err="1" smtClean="0">
              <a:solidFill>
                <a:schemeClr val="tx1"/>
              </a:solidFill>
            </a:rPr>
            <a:t>Auftakt</a:t>
          </a:r>
          <a:r>
            <a:rPr lang="en-GB" sz="2000" b="1" kern="1200" noProof="0" dirty="0" smtClean="0">
              <a:solidFill>
                <a:schemeClr val="tx1"/>
              </a:solidFill>
            </a:rPr>
            <a:t> Workshop</a:t>
          </a:r>
          <a:endParaRPr lang="en-GB" sz="2000" b="1" kern="1200" noProof="0" dirty="0">
            <a:solidFill>
              <a:schemeClr val="tx1"/>
            </a:solidFill>
          </a:endParaRPr>
        </a:p>
      </dsp:txBody>
      <dsp:txXfrm>
        <a:off x="408446" y="883263"/>
        <a:ext cx="1219457" cy="812971"/>
      </dsp:txXfrm>
    </dsp:sp>
    <dsp:sp modelId="{A11AE1B4-F39F-43F6-8A11-BE3D209FBE1E}">
      <dsp:nvSpPr>
        <dsp:cNvPr id="0" name=""/>
        <dsp:cNvSpPr/>
      </dsp:nvSpPr>
      <dsp:spPr>
        <a:xfrm>
          <a:off x="1830223" y="881207"/>
          <a:ext cx="5929324" cy="812971"/>
        </a:xfrm>
        <a:prstGeom prst="chevron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/>
            <a:t>Erstellung Blitzlichtstudie</a:t>
          </a:r>
          <a:endParaRPr lang="en-GB" sz="2000" b="1" kern="1200" noProof="0" dirty="0"/>
        </a:p>
      </dsp:txBody>
      <dsp:txXfrm>
        <a:off x="2236709" y="881207"/>
        <a:ext cx="5116353" cy="812971"/>
      </dsp:txXfrm>
    </dsp:sp>
    <dsp:sp modelId="{B7D3BD39-7FA8-4AD4-A72D-EC8870FF3BA6}">
      <dsp:nvSpPr>
        <dsp:cNvPr id="0" name=""/>
        <dsp:cNvSpPr/>
      </dsp:nvSpPr>
      <dsp:spPr>
        <a:xfrm>
          <a:off x="7557227" y="883263"/>
          <a:ext cx="2032428" cy="812971"/>
        </a:xfrm>
        <a:prstGeom prst="chevron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/>
            <a:t>Online Workshop</a:t>
          </a:r>
          <a:endParaRPr lang="de-DE" sz="2000" b="1" kern="1200" dirty="0"/>
        </a:p>
      </dsp:txBody>
      <dsp:txXfrm>
        <a:off x="7963713" y="883263"/>
        <a:ext cx="1219457" cy="812971"/>
      </dsp:txXfrm>
    </dsp:sp>
    <dsp:sp modelId="{A0045BAF-1249-43B0-9F34-619935655A07}">
      <dsp:nvSpPr>
        <dsp:cNvPr id="0" name=""/>
        <dsp:cNvSpPr/>
      </dsp:nvSpPr>
      <dsp:spPr>
        <a:xfrm>
          <a:off x="9386413" y="883263"/>
          <a:ext cx="2419890" cy="812971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/>
            <a:t>Präsentation der Studie</a:t>
          </a:r>
          <a:endParaRPr lang="de-DE" sz="2000" b="1" kern="1200" dirty="0"/>
        </a:p>
      </dsp:txBody>
      <dsp:txXfrm>
        <a:off x="9792899" y="883263"/>
        <a:ext cx="1606919" cy="812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145" cy="495379"/>
          </a:xfrm>
          <a:prstGeom prst="rect">
            <a:avLst/>
          </a:prstGeom>
        </p:spPr>
        <p:txBody>
          <a:bodyPr vert="horz" lIns="96337" tIns="48168" rIns="96337" bIns="48168" rtlCol="0"/>
          <a:lstStyle>
            <a:lvl1pPr algn="l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911" y="1"/>
            <a:ext cx="2946144" cy="495379"/>
          </a:xfrm>
          <a:prstGeom prst="rect">
            <a:avLst/>
          </a:prstGeom>
        </p:spPr>
        <p:txBody>
          <a:bodyPr vert="horz" lIns="96337" tIns="48168" rIns="96337" bIns="48168" rtlCol="0"/>
          <a:lstStyle>
            <a:lvl1pPr algn="r">
              <a:defRPr sz="1400"/>
            </a:lvl1pPr>
          </a:lstStyle>
          <a:p>
            <a:pPr>
              <a:defRPr/>
            </a:pPr>
            <a:fld id="{5B6D8561-885E-4CFC-AB02-7F0CD8E515D9}" type="datetimeFigureOut">
              <a:rPr lang="de-DE"/>
              <a:pPr>
                <a:defRPr/>
              </a:pPr>
              <a:t>22.03.2021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1258"/>
            <a:ext cx="2946145" cy="495379"/>
          </a:xfrm>
          <a:prstGeom prst="rect">
            <a:avLst/>
          </a:prstGeom>
        </p:spPr>
        <p:txBody>
          <a:bodyPr vert="horz" lIns="96337" tIns="48168" rIns="96337" bIns="48168" rtlCol="0" anchor="b"/>
          <a:lstStyle>
            <a:lvl1pPr algn="l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911" y="9431258"/>
            <a:ext cx="2946144" cy="495379"/>
          </a:xfrm>
          <a:prstGeom prst="rect">
            <a:avLst/>
          </a:prstGeom>
        </p:spPr>
        <p:txBody>
          <a:bodyPr vert="horz" lIns="96337" tIns="48168" rIns="96337" bIns="48168" rtlCol="0" anchor="b"/>
          <a:lstStyle>
            <a:lvl1pPr algn="r">
              <a:defRPr sz="1400"/>
            </a:lvl1pPr>
          </a:lstStyle>
          <a:p>
            <a:pPr>
              <a:defRPr/>
            </a:pPr>
            <a:fld id="{67740F62-0495-43A2-98FE-8F9729FA243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269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145" cy="495379"/>
          </a:xfrm>
          <a:prstGeom prst="rect">
            <a:avLst/>
          </a:prstGeom>
        </p:spPr>
        <p:txBody>
          <a:bodyPr vert="horz" lIns="96337" tIns="48168" rIns="96337" bIns="48168" rtlCol="0"/>
          <a:lstStyle>
            <a:lvl1pPr algn="l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911" y="1"/>
            <a:ext cx="2946144" cy="495379"/>
          </a:xfrm>
          <a:prstGeom prst="rect">
            <a:avLst/>
          </a:prstGeom>
        </p:spPr>
        <p:txBody>
          <a:bodyPr vert="horz" lIns="96337" tIns="48168" rIns="96337" bIns="48168" rtlCol="0"/>
          <a:lstStyle>
            <a:lvl1pPr algn="r">
              <a:defRPr sz="1400"/>
            </a:lvl1pPr>
          </a:lstStyle>
          <a:p>
            <a:pPr>
              <a:defRPr/>
            </a:pPr>
            <a:fld id="{A1C310E5-09BB-4452-881B-39C346847A28}" type="datetimeFigureOut">
              <a:rPr lang="de-DE"/>
              <a:pPr>
                <a:defRPr/>
              </a:pPr>
              <a:t>22.03.2021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37" tIns="48168" rIns="96337" bIns="48168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254" y="4715630"/>
            <a:ext cx="5437168" cy="4467939"/>
          </a:xfrm>
          <a:prstGeom prst="rect">
            <a:avLst/>
          </a:prstGeom>
        </p:spPr>
        <p:txBody>
          <a:bodyPr vert="horz" lIns="96337" tIns="48168" rIns="96337" bIns="48168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1258"/>
            <a:ext cx="2946145" cy="495379"/>
          </a:xfrm>
          <a:prstGeom prst="rect">
            <a:avLst/>
          </a:prstGeom>
        </p:spPr>
        <p:txBody>
          <a:bodyPr vert="horz" lIns="96337" tIns="48168" rIns="96337" bIns="48168" rtlCol="0" anchor="b"/>
          <a:lstStyle>
            <a:lvl1pPr algn="l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911" y="9431258"/>
            <a:ext cx="2946144" cy="495379"/>
          </a:xfrm>
          <a:prstGeom prst="rect">
            <a:avLst/>
          </a:prstGeom>
        </p:spPr>
        <p:txBody>
          <a:bodyPr vert="horz" lIns="96337" tIns="48168" rIns="96337" bIns="48168" rtlCol="0" anchor="b"/>
          <a:lstStyle>
            <a:lvl1pPr algn="r">
              <a:defRPr sz="1400"/>
            </a:lvl1pPr>
          </a:lstStyle>
          <a:p>
            <a:pPr>
              <a:defRPr/>
            </a:pPr>
            <a:fld id="{EAE0EA65-75DD-45C1-8226-9805291AF9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504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8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4925C-ECD6-4FC8-93A5-479FCF5D338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021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8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4925C-ECD6-4FC8-93A5-479FCF5D338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4681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339" indent="-282823" defTabSz="892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1291" indent="-226258" defTabSz="892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3808" indent="-226258" defTabSz="892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6324" indent="-226258" defTabSz="892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88840" indent="-226258" defTabSz="892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1357" indent="-226258" defTabSz="892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3873" indent="-226258" defTabSz="892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6390" indent="-226258" defTabSz="892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B81118-885C-4748-833B-B452991541DF}" type="slidenum">
              <a:rPr lang="de-DE" altLang="de-DE" sz="1300" b="0"/>
              <a:pPr/>
              <a:t>5</a:t>
            </a:fld>
            <a:endParaRPr lang="de-DE" altLang="de-DE" sz="1300" b="0"/>
          </a:p>
        </p:txBody>
      </p:sp>
      <p:sp>
        <p:nvSpPr>
          <p:cNvPr id="296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80186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E0EA65-75DD-45C1-8226-9805291AF99C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3758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832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9" descr="Logo des Bf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040" y="21430"/>
            <a:ext cx="849202" cy="74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rafik 1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173" y="45868"/>
            <a:ext cx="1182385" cy="52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Grafik 16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08" y="17399"/>
            <a:ext cx="12033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/>
          <p:nvPr userDrawn="1"/>
        </p:nvSpPr>
        <p:spPr>
          <a:xfrm>
            <a:off x="7119715" y="-2439"/>
            <a:ext cx="1696388" cy="59825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/>
          </a:p>
        </p:txBody>
      </p:sp>
      <p:sp>
        <p:nvSpPr>
          <p:cNvPr id="14" name="Rechteck 13"/>
          <p:cNvSpPr/>
          <p:nvPr userDrawn="1"/>
        </p:nvSpPr>
        <p:spPr>
          <a:xfrm>
            <a:off x="5423926" y="-3404"/>
            <a:ext cx="1696388" cy="59825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/>
          </a:p>
        </p:txBody>
      </p:sp>
      <p:sp>
        <p:nvSpPr>
          <p:cNvPr id="15" name="Rechteck 14"/>
          <p:cNvSpPr/>
          <p:nvPr userDrawn="1"/>
        </p:nvSpPr>
        <p:spPr>
          <a:xfrm>
            <a:off x="3727538" y="-1629"/>
            <a:ext cx="1696388" cy="5982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/>
          </a:p>
        </p:txBody>
      </p:sp>
      <p:sp>
        <p:nvSpPr>
          <p:cNvPr id="16" name="Rechteck 15"/>
          <p:cNvSpPr/>
          <p:nvPr userDrawn="1"/>
        </p:nvSpPr>
        <p:spPr>
          <a:xfrm>
            <a:off x="2031749" y="146"/>
            <a:ext cx="1696388" cy="598253"/>
          </a:xfrm>
          <a:prstGeom prst="rect">
            <a:avLst/>
          </a:prstGeom>
          <a:solidFill>
            <a:schemeClr val="accent5">
              <a:lumMod val="20000"/>
              <a:lumOff val="80000"/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593545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6"/>
          <p:cNvCxnSpPr/>
          <p:nvPr userDrawn="1"/>
        </p:nvCxnSpPr>
        <p:spPr>
          <a:xfrm>
            <a:off x="0" y="6309320"/>
            <a:ext cx="12192000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026" descr="Const02-wintering ducks in front of alps-Photo Andreas Hafen"/>
          <p:cNvPicPr>
            <a:picLocks noChangeAspect="1" noChangeArrowheads="1"/>
          </p:cNvPicPr>
          <p:nvPr userDrawn="1"/>
        </p:nvPicPr>
        <p:blipFill rotWithShape="1">
          <a:blip r:embed="rId5" cstate="screen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6378005"/>
            <a:ext cx="12192001" cy="50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Grafik 11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24" y="61150"/>
            <a:ext cx="723652" cy="46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Grafik 17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365" y="86508"/>
            <a:ext cx="9366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 userDrawn="1"/>
        </p:nvSpPr>
        <p:spPr>
          <a:xfrm>
            <a:off x="8812824" y="-40199"/>
            <a:ext cx="831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latin typeface="+mj-lt"/>
              </a:rPr>
              <a:t>Förderer</a:t>
            </a:r>
            <a:endParaRPr lang="de-DE" sz="1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7294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9" descr="Logo des Bf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040" y="21430"/>
            <a:ext cx="849202" cy="74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rafik 1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173" y="45868"/>
            <a:ext cx="1182385" cy="52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feld 19"/>
          <p:cNvSpPr txBox="1"/>
          <p:nvPr userDrawn="1"/>
        </p:nvSpPr>
        <p:spPr>
          <a:xfrm>
            <a:off x="8812824" y="-40199"/>
            <a:ext cx="831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latin typeface="+mj-lt"/>
              </a:rPr>
              <a:t>Förderer</a:t>
            </a:r>
            <a:endParaRPr lang="de-DE" sz="1400" i="1" dirty="0">
              <a:latin typeface="+mj-lt"/>
            </a:endParaRPr>
          </a:p>
        </p:txBody>
      </p:sp>
      <p:pic>
        <p:nvPicPr>
          <p:cNvPr id="1027" name="Grafik 16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08" y="17399"/>
            <a:ext cx="12033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/>
          <p:nvPr userDrawn="1"/>
        </p:nvSpPr>
        <p:spPr>
          <a:xfrm>
            <a:off x="7119715" y="-2439"/>
            <a:ext cx="1696388" cy="59825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/>
          </a:p>
        </p:txBody>
      </p:sp>
      <p:sp>
        <p:nvSpPr>
          <p:cNvPr id="14" name="Rechteck 13"/>
          <p:cNvSpPr/>
          <p:nvPr userDrawn="1"/>
        </p:nvSpPr>
        <p:spPr>
          <a:xfrm>
            <a:off x="5423926" y="-3404"/>
            <a:ext cx="1696388" cy="59825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/>
          </a:p>
        </p:txBody>
      </p:sp>
      <p:sp>
        <p:nvSpPr>
          <p:cNvPr id="15" name="Rechteck 14"/>
          <p:cNvSpPr/>
          <p:nvPr userDrawn="1"/>
        </p:nvSpPr>
        <p:spPr>
          <a:xfrm>
            <a:off x="3727538" y="-1629"/>
            <a:ext cx="1696388" cy="5982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/>
          </a:p>
        </p:txBody>
      </p:sp>
      <p:sp>
        <p:nvSpPr>
          <p:cNvPr id="16" name="Rechteck 15"/>
          <p:cNvSpPr/>
          <p:nvPr userDrawn="1"/>
        </p:nvSpPr>
        <p:spPr>
          <a:xfrm>
            <a:off x="2031749" y="146"/>
            <a:ext cx="1696388" cy="598253"/>
          </a:xfrm>
          <a:prstGeom prst="rect">
            <a:avLst/>
          </a:prstGeom>
          <a:solidFill>
            <a:schemeClr val="accent5">
              <a:lumMod val="20000"/>
              <a:lumOff val="80000"/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593545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Grafik 11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24" y="61150"/>
            <a:ext cx="723652" cy="46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Grafik 17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377" y="66188"/>
            <a:ext cx="9366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8022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0"/>
            <a:ext cx="10160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sz="240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0434" y="-187325"/>
            <a:ext cx="630767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de-DE" sz="2400"/>
          </a:p>
        </p:txBody>
      </p:sp>
      <p:sp>
        <p:nvSpPr>
          <p:cNvPr id="10" name="Rechteck 9"/>
          <p:cNvSpPr/>
          <p:nvPr userDrawn="1"/>
        </p:nvSpPr>
        <p:spPr>
          <a:xfrm>
            <a:off x="0" y="1"/>
            <a:ext cx="12192000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335832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9" r:id="rId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densee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95" y="-27012"/>
            <a:ext cx="12261390" cy="691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7575" y="190500"/>
            <a:ext cx="5655469" cy="2381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12578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/>
        </p:nvGrpSpPr>
        <p:grpSpPr>
          <a:xfrm>
            <a:off x="262270" y="538185"/>
            <a:ext cx="11929730" cy="2579499"/>
            <a:chOff x="2297730" y="4714613"/>
            <a:chExt cx="6790071" cy="1431413"/>
          </a:xfrm>
        </p:grpSpPr>
        <p:graphicFrame>
          <p:nvGraphicFramePr>
            <p:cNvPr id="3" name="Diagramm 2"/>
            <p:cNvGraphicFramePr/>
            <p:nvPr>
              <p:extLst>
                <p:ext uri="{D42A27DB-BD31-4B8C-83A1-F6EECF244321}">
                  <p14:modId xmlns:p14="http://schemas.microsoft.com/office/powerpoint/2010/main" val="579617121"/>
                </p:ext>
              </p:extLst>
            </p:nvPr>
          </p:nvGraphicFramePr>
          <p:xfrm>
            <a:off x="2297730" y="4714613"/>
            <a:ext cx="6720936" cy="14314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11" name="Gruppieren 10"/>
            <p:cNvGrpSpPr/>
            <p:nvPr/>
          </p:nvGrpSpPr>
          <p:grpSpPr>
            <a:xfrm>
              <a:off x="2365695" y="5816426"/>
              <a:ext cx="6722106" cy="258813"/>
              <a:chOff x="2365695" y="5816426"/>
              <a:chExt cx="6722106" cy="258813"/>
            </a:xfrm>
          </p:grpSpPr>
          <p:sp>
            <p:nvSpPr>
              <p:cNvPr id="4" name="Textfeld 3"/>
              <p:cNvSpPr txBox="1"/>
              <p:nvPr/>
            </p:nvSpPr>
            <p:spPr>
              <a:xfrm>
                <a:off x="2365695" y="5816426"/>
                <a:ext cx="955212" cy="246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000" i="1" dirty="0" smtClean="0"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rPr>
                  <a:t>22.03.2021</a:t>
                </a:r>
                <a:endParaRPr lang="de-DE" sz="2000" i="1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endParaRPr>
              </a:p>
            </p:txBody>
          </p:sp>
          <p:sp>
            <p:nvSpPr>
              <p:cNvPr id="8" name="Textfeld 7"/>
              <p:cNvSpPr txBox="1"/>
              <p:nvPr/>
            </p:nvSpPr>
            <p:spPr>
              <a:xfrm>
                <a:off x="3819296" y="5828585"/>
                <a:ext cx="2389339" cy="246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i="1" dirty="0" err="1" smtClean="0"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rPr>
                  <a:t>März</a:t>
                </a:r>
                <a:r>
                  <a:rPr lang="en-GB" sz="2000" i="1" dirty="0" smtClean="0"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rPr>
                  <a:t> - Mai</a:t>
                </a:r>
                <a:r>
                  <a:rPr lang="de-DE" sz="2000" i="1" dirty="0" smtClean="0"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rPr>
                  <a:t> 2021</a:t>
                </a:r>
                <a:endParaRPr lang="de-DE" sz="2000" i="1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endParaRPr>
              </a:p>
            </p:txBody>
          </p:sp>
          <p:sp>
            <p:nvSpPr>
              <p:cNvPr id="9" name="Textfeld 8"/>
              <p:cNvSpPr txBox="1"/>
              <p:nvPr/>
            </p:nvSpPr>
            <p:spPr>
              <a:xfrm>
                <a:off x="6452876" y="5827270"/>
                <a:ext cx="1410311" cy="246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000" i="1" dirty="0" smtClean="0"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rPr>
                  <a:t>Mai 2021</a:t>
                </a:r>
                <a:endParaRPr lang="de-DE" sz="2000" i="1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endParaRPr>
              </a:p>
            </p:txBody>
          </p:sp>
          <p:sp>
            <p:nvSpPr>
              <p:cNvPr id="14" name="Textfeld 13"/>
              <p:cNvSpPr txBox="1"/>
              <p:nvPr/>
            </p:nvSpPr>
            <p:spPr>
              <a:xfrm>
                <a:off x="7677490" y="5827270"/>
                <a:ext cx="1410311" cy="246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000" i="1" dirty="0" smtClean="0"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rPr>
                  <a:t>Juni </a:t>
                </a:r>
                <a:r>
                  <a:rPr lang="de-DE" sz="2000" i="1" dirty="0"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rPr>
                  <a:t>2021</a:t>
                </a:r>
              </a:p>
            </p:txBody>
          </p:sp>
        </p:grpSp>
      </p:grpSp>
      <p:sp>
        <p:nvSpPr>
          <p:cNvPr id="2" name="Ellipse 1"/>
          <p:cNvSpPr/>
          <p:nvPr/>
        </p:nvSpPr>
        <p:spPr>
          <a:xfrm>
            <a:off x="284593" y="2377970"/>
            <a:ext cx="1872422" cy="7359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10058907" y="2397512"/>
            <a:ext cx="1872422" cy="7359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4526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242" y="862996"/>
            <a:ext cx="3583171" cy="51214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 rot="16200000">
            <a:off x="2374902" y="3640510"/>
            <a:ext cx="4114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78" tIns="43639" rIns="87278" bIns="43639"/>
          <a:lstStyle>
            <a:lvl1pPr defTabSz="873125">
              <a:defRPr sz="1200" b="1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defTabSz="873125">
              <a:defRPr sz="1200" b="1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defTabSz="873125">
              <a:defRPr sz="1200" b="1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defTabSz="873125">
              <a:defRPr sz="1200" b="1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defTabSz="873125">
              <a:defRPr sz="1200" b="1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algn="ctr" defTabSz="8731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algn="ctr" defTabSz="8731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algn="ctr" defTabSz="8731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algn="ctr" defTabSz="8731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GB" altLang="de-DE" sz="2300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l" eaLnBrk="1" hangingPunct="1">
              <a:spcBef>
                <a:spcPct val="50000"/>
              </a:spcBef>
            </a:pPr>
            <a:endParaRPr lang="en-GB" altLang="de-DE" sz="2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175126" y="1370386"/>
            <a:ext cx="821055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>
            <a:spAutoFit/>
          </a:bodyPr>
          <a:lstStyle>
            <a:lvl1pPr defTabSz="757238">
              <a:defRPr sz="1200" b="1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defTabSz="757238">
              <a:defRPr sz="1200" b="1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defTabSz="757238">
              <a:defRPr sz="1200" b="1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defTabSz="757238">
              <a:defRPr sz="1200" b="1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defTabSz="757238">
              <a:defRPr sz="1200" b="1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algn="ctr" defTabSz="7572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algn="ctr" defTabSz="7572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algn="ctr" defTabSz="7572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algn="ctr" defTabSz="7572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GB" altLang="de-DE" sz="3000" dirty="0">
                <a:solidFill>
                  <a:srgbClr val="003399"/>
                </a:solidFill>
                <a:latin typeface="Arial" panose="020B0604020202020204" pitchFamily="34" charset="0"/>
              </a:rPr>
              <a:t>Climate Change and the effect on Lakes</a:t>
            </a:r>
          </a:p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GB" altLang="de-DE" sz="1900" dirty="0" smtClean="0">
                <a:solidFill>
                  <a:schemeClr val="tx1"/>
                </a:solidFill>
                <a:latin typeface="Arial" panose="020B0604020202020204" pitchFamily="34" charset="0"/>
              </a:rPr>
              <a:t>Tyndall </a:t>
            </a:r>
            <a:r>
              <a:rPr lang="en-GB" altLang="de-DE" sz="1900" dirty="0">
                <a:solidFill>
                  <a:schemeClr val="tx1"/>
                </a:solidFill>
                <a:latin typeface="Arial" panose="020B0604020202020204" pitchFamily="34" charset="0"/>
              </a:rPr>
              <a:t>Centre for Climate Change </a:t>
            </a:r>
            <a:r>
              <a:rPr lang="en-GB" altLang="de-DE" sz="1900" dirty="0" smtClean="0">
                <a:solidFill>
                  <a:schemeClr val="tx1"/>
                </a:solidFill>
                <a:latin typeface="Arial" panose="020B0604020202020204" pitchFamily="34" charset="0"/>
              </a:rPr>
              <a:t>Research (</a:t>
            </a:r>
            <a:r>
              <a:rPr lang="en-GB" altLang="de-DE" sz="1900" dirty="0" err="1">
                <a:solidFill>
                  <a:schemeClr val="tx1"/>
                </a:solidFill>
                <a:latin typeface="Arial" panose="020B0604020202020204" pitchFamily="34" charset="0"/>
              </a:rPr>
              <a:t>Prof.</a:t>
            </a:r>
            <a:r>
              <a:rPr lang="en-GB" altLang="de-DE" sz="19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de-DE" sz="1900" dirty="0" smtClean="0">
                <a:solidFill>
                  <a:schemeClr val="tx1"/>
                </a:solidFill>
                <a:latin typeface="Arial" panose="020B0604020202020204" pitchFamily="34" charset="0"/>
              </a:rPr>
              <a:t>Hulme</a:t>
            </a:r>
            <a:r>
              <a:rPr lang="en-GB" altLang="de-DE" sz="19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en-GB" altLang="de-DE" sz="1900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4391026" y="2589585"/>
            <a:ext cx="7562850" cy="0"/>
          </a:xfrm>
          <a:prstGeom prst="line">
            <a:avLst/>
          </a:prstGeom>
          <a:noFill/>
          <a:ln w="222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4175126" y="2878510"/>
            <a:ext cx="7335837" cy="310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8925" indent="-288925">
              <a:defRPr sz="1200" b="1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F0000"/>
              </a:buClr>
              <a:buSzPct val="125000"/>
              <a:buFontTx/>
              <a:buChar char="•"/>
            </a:pPr>
            <a:r>
              <a:rPr lang="de-DE" altLang="de-DE" sz="24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Scenarios 23 </a:t>
            </a:r>
            <a:r>
              <a:rPr lang="de-DE" altLang="de-DE" sz="24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Seen</a:t>
            </a:r>
            <a:endParaRPr lang="de-DE" altLang="de-DE" sz="24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F0000"/>
              </a:buClr>
              <a:buSzPct val="125000"/>
              <a:buFontTx/>
              <a:buChar char="•"/>
            </a:pPr>
            <a:r>
              <a:rPr lang="de-DE" altLang="de-DE" sz="24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Effekte auf Temperaturen und Niederschläge</a:t>
            </a:r>
            <a:endParaRPr lang="de-DE" altLang="de-DE" sz="24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F0000"/>
              </a:buClr>
              <a:buSzPct val="125000"/>
              <a:buFontTx/>
              <a:buChar char="•"/>
            </a:pPr>
            <a:endParaRPr lang="de-DE" altLang="de-DE" sz="24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678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368" y="1601902"/>
            <a:ext cx="2777123" cy="40001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6191" y="1589820"/>
            <a:ext cx="5275670" cy="40122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1" t="13519" r="41782" b="4899"/>
          <a:stretch/>
        </p:blipFill>
        <p:spPr>
          <a:xfrm>
            <a:off x="9090838" y="1601901"/>
            <a:ext cx="2869314" cy="40001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9889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37370" y="648083"/>
            <a:ext cx="115474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200" b="1" dirty="0" smtClean="0">
                <a:solidFill>
                  <a:srgbClr val="0070C0"/>
                </a:solidFill>
                <a:latin typeface="+mj-lt"/>
              </a:rPr>
              <a:t>Online </a:t>
            </a:r>
            <a:r>
              <a:rPr lang="de-DE" sz="2200" b="1" dirty="0">
                <a:solidFill>
                  <a:srgbClr val="0070C0"/>
                </a:solidFill>
                <a:latin typeface="+mj-lt"/>
              </a:rPr>
              <a:t>Seminar zum Weltwassertag 2021</a:t>
            </a:r>
          </a:p>
          <a:p>
            <a:r>
              <a:rPr lang="de-DE" sz="2200" b="1" dirty="0">
                <a:solidFill>
                  <a:srgbClr val="0070C0"/>
                </a:solidFill>
                <a:latin typeface="+mj-lt"/>
              </a:rPr>
              <a:t>Gewässer, Seen und Feuchtgebiete im Klimastress – Forschung und </a:t>
            </a:r>
            <a:r>
              <a:rPr lang="de-DE" sz="2200" b="1" dirty="0" smtClean="0">
                <a:solidFill>
                  <a:srgbClr val="0070C0"/>
                </a:solidFill>
                <a:latin typeface="+mj-lt"/>
              </a:rPr>
              <a:t>Fallstudien</a:t>
            </a:r>
            <a:endParaRPr lang="de-DE" sz="2200" b="1" dirty="0">
              <a:latin typeface="+mj-lt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442864" y="1525246"/>
            <a:ext cx="10899426" cy="2215725"/>
            <a:chOff x="381150" y="1525245"/>
            <a:chExt cx="10899426" cy="2215725"/>
          </a:xfrm>
        </p:grpSpPr>
        <p:sp>
          <p:nvSpPr>
            <p:cNvPr id="10" name="Rechteck 9"/>
            <p:cNvSpPr/>
            <p:nvPr/>
          </p:nvSpPr>
          <p:spPr>
            <a:xfrm>
              <a:off x="381150" y="1525245"/>
              <a:ext cx="10899426" cy="221572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Rechteck 3"/>
            <p:cNvSpPr/>
            <p:nvPr/>
          </p:nvSpPr>
          <p:spPr>
            <a:xfrm>
              <a:off x="424583" y="1525246"/>
              <a:ext cx="178298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800" dirty="0" smtClean="0">
                  <a:latin typeface="+mn-lt"/>
                </a:rPr>
                <a:t>BLOCK </a:t>
              </a:r>
              <a:r>
                <a:rPr lang="de-DE" sz="2800" dirty="0" smtClean="0">
                  <a:latin typeface="+mj-lt"/>
                </a:rPr>
                <a:t>1</a:t>
              </a:r>
              <a:endParaRPr lang="de-DE" sz="2800" dirty="0">
                <a:latin typeface="+mj-lt"/>
              </a:endParaRPr>
            </a:p>
          </p:txBody>
        </p:sp>
      </p:grpSp>
      <p:sp>
        <p:nvSpPr>
          <p:cNvPr id="6" name="Rechteck 5"/>
          <p:cNvSpPr/>
          <p:nvPr/>
        </p:nvSpPr>
        <p:spPr>
          <a:xfrm>
            <a:off x="2269282" y="1583477"/>
            <a:ext cx="923514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DE" sz="2000" dirty="0">
                <a:latin typeface="+mn-lt"/>
              </a:rPr>
              <a:t>Flüsse und </a:t>
            </a:r>
            <a:r>
              <a:rPr lang="de-DE" sz="2000" dirty="0" smtClean="0">
                <a:latin typeface="+mn-lt"/>
              </a:rPr>
              <a:t>Auen – Handlungsbedarf, Ziele und Maßnahmen</a:t>
            </a:r>
            <a:br>
              <a:rPr lang="de-DE" sz="2000" dirty="0" smtClean="0">
                <a:latin typeface="+mn-lt"/>
              </a:rPr>
            </a:br>
            <a:r>
              <a:rPr lang="de-DE" sz="2000" i="1" dirty="0" smtClean="0">
                <a:latin typeface="+mn-lt"/>
              </a:rPr>
              <a:t>Bernd </a:t>
            </a:r>
            <a:r>
              <a:rPr lang="de-DE" sz="2000" i="1" dirty="0">
                <a:latin typeface="+mn-lt"/>
              </a:rPr>
              <a:t>Neukirchen, Bundesamt für Naturschutz</a:t>
            </a:r>
            <a:endParaRPr lang="de-DE" sz="2000" i="1" dirty="0">
              <a:latin typeface="+mn-lt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DE" sz="2000" dirty="0">
                <a:latin typeface="+mn-lt"/>
              </a:rPr>
              <a:t>Seen im </a:t>
            </a:r>
            <a:r>
              <a:rPr lang="de-DE" sz="2000" dirty="0" smtClean="0">
                <a:latin typeface="+mn-lt"/>
              </a:rPr>
              <a:t>Klimawandel</a:t>
            </a:r>
            <a:br>
              <a:rPr lang="de-DE" sz="2000" dirty="0" smtClean="0">
                <a:latin typeface="+mn-lt"/>
              </a:rPr>
            </a:br>
            <a:r>
              <a:rPr lang="de-DE" sz="2000" i="1" dirty="0" smtClean="0">
                <a:latin typeface="+mn-lt"/>
              </a:rPr>
              <a:t>Prof</a:t>
            </a:r>
            <a:r>
              <a:rPr lang="de-DE" sz="2000" i="1" dirty="0">
                <a:latin typeface="+mn-lt"/>
              </a:rPr>
              <a:t>. Dr. Rita Adrian, Leibniz-Institut für Gewässerökologie und Binnenfischerei</a:t>
            </a:r>
            <a:endParaRPr lang="de-DE" sz="2000" i="1" dirty="0">
              <a:latin typeface="+mn-lt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DE" sz="2000" dirty="0">
                <a:latin typeface="+mn-lt"/>
              </a:rPr>
              <a:t>Nachhaltige nasse Nutzung von </a:t>
            </a:r>
            <a:r>
              <a:rPr lang="de-DE" sz="2000" dirty="0" smtClean="0">
                <a:latin typeface="+mn-lt"/>
              </a:rPr>
              <a:t>Mooren für Klimaschutz und Klimaanpassung</a:t>
            </a:r>
            <a:br>
              <a:rPr lang="de-DE" sz="2000" dirty="0" smtClean="0">
                <a:latin typeface="+mn-lt"/>
              </a:rPr>
            </a:br>
            <a:r>
              <a:rPr lang="de-DE" sz="2000" i="1" dirty="0" smtClean="0">
                <a:latin typeface="+mn-lt"/>
              </a:rPr>
              <a:t>Susanne </a:t>
            </a:r>
            <a:r>
              <a:rPr lang="de-DE" sz="2000" i="1" dirty="0">
                <a:latin typeface="+mn-lt"/>
              </a:rPr>
              <a:t>Abel, Greifswald Moor Centrum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409378" y="4318171"/>
            <a:ext cx="10899426" cy="2230608"/>
            <a:chOff x="381150" y="4410174"/>
            <a:chExt cx="10899426" cy="2230608"/>
          </a:xfrm>
        </p:grpSpPr>
        <p:sp>
          <p:nvSpPr>
            <p:cNvPr id="11" name="Rechteck 10"/>
            <p:cNvSpPr/>
            <p:nvPr/>
          </p:nvSpPr>
          <p:spPr>
            <a:xfrm>
              <a:off x="381150" y="4425057"/>
              <a:ext cx="10899426" cy="22157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/>
            <p:cNvSpPr/>
            <p:nvPr/>
          </p:nvSpPr>
          <p:spPr>
            <a:xfrm>
              <a:off x="381150" y="4410174"/>
              <a:ext cx="182641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800" dirty="0" smtClean="0">
                  <a:latin typeface="+mj-lt"/>
                </a:rPr>
                <a:t>BLOCK 2</a:t>
              </a:r>
              <a:endParaRPr lang="de-DE" sz="2800" dirty="0">
                <a:latin typeface="+mj-lt"/>
              </a:endParaRPr>
            </a:p>
          </p:txBody>
        </p:sp>
      </p:grpSp>
      <p:sp>
        <p:nvSpPr>
          <p:cNvPr id="8" name="Rechteck 7"/>
          <p:cNvSpPr/>
          <p:nvPr/>
        </p:nvSpPr>
        <p:spPr>
          <a:xfrm>
            <a:off x="407368" y="3740971"/>
            <a:ext cx="18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i="1" dirty="0" smtClean="0">
                <a:solidFill>
                  <a:srgbClr val="FF0000"/>
                </a:solidFill>
                <a:latin typeface="+mj-lt"/>
              </a:rPr>
              <a:t>Pause</a:t>
            </a:r>
            <a:endParaRPr lang="de-DE" sz="28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235796" y="4385758"/>
            <a:ext cx="926863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DE" sz="2000" dirty="0" smtClean="0">
                <a:latin typeface="+mn-lt"/>
              </a:rPr>
              <a:t>Seen-Beobachtungsprogramm </a:t>
            </a:r>
            <a:r>
              <a:rPr lang="de-DE" sz="2000" dirty="0">
                <a:latin typeface="+mn-lt"/>
              </a:rPr>
              <a:t>des Kreises </a:t>
            </a:r>
            <a:r>
              <a:rPr lang="de-DE" sz="2000" dirty="0" err="1" smtClean="0">
                <a:latin typeface="+mn-lt"/>
              </a:rPr>
              <a:t>Plön</a:t>
            </a:r>
            <a:r>
              <a:rPr lang="de-DE" sz="2000" dirty="0" smtClean="0">
                <a:latin typeface="+mn-lt"/>
              </a:rPr>
              <a:t/>
            </a:r>
            <a:br>
              <a:rPr lang="de-DE" sz="2000" dirty="0" smtClean="0">
                <a:latin typeface="+mn-lt"/>
              </a:rPr>
            </a:br>
            <a:r>
              <a:rPr lang="de-DE" sz="2000" i="1" dirty="0" smtClean="0">
                <a:latin typeface="+mn-lt"/>
              </a:rPr>
              <a:t>Dr</a:t>
            </a:r>
            <a:r>
              <a:rPr lang="de-DE" sz="2000" i="1" dirty="0">
                <a:latin typeface="+mn-lt"/>
              </a:rPr>
              <a:t>. Edith Reck-Mieth, Kreisverwaltung </a:t>
            </a:r>
            <a:r>
              <a:rPr lang="de-DE" sz="2000" i="1" dirty="0" err="1">
                <a:latin typeface="+mn-lt"/>
              </a:rPr>
              <a:t>Plön</a:t>
            </a:r>
            <a:endParaRPr lang="de-DE" sz="2000" i="1" dirty="0">
              <a:latin typeface="+mn-lt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DE" sz="2000" dirty="0" smtClean="0">
                <a:latin typeface="+mn-lt"/>
              </a:rPr>
              <a:t>Landnutzungsbedingte Probleme von Seen unter dem Einfluss des Klimawandels</a:t>
            </a:r>
            <a:br>
              <a:rPr lang="de-DE" sz="2000" dirty="0" smtClean="0">
                <a:latin typeface="+mn-lt"/>
              </a:rPr>
            </a:br>
            <a:r>
              <a:rPr lang="de-DE" sz="2000" i="1" dirty="0" smtClean="0">
                <a:latin typeface="+mn-lt"/>
              </a:rPr>
              <a:t>Silke </a:t>
            </a:r>
            <a:r>
              <a:rPr lang="de-DE" sz="2000" i="1" dirty="0" err="1">
                <a:latin typeface="+mn-lt"/>
              </a:rPr>
              <a:t>Oldorff</a:t>
            </a:r>
            <a:r>
              <a:rPr lang="de-DE" sz="2000" i="1" dirty="0">
                <a:latin typeface="+mn-lt"/>
              </a:rPr>
              <a:t>, NABU-Bundesfachausschuss Lebendige Seen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DE" sz="2000" dirty="0">
                <a:latin typeface="+mn-lt"/>
              </a:rPr>
              <a:t>Wasservögel am Bodensee und </a:t>
            </a:r>
            <a:r>
              <a:rPr lang="de-DE" sz="2000" dirty="0" smtClean="0">
                <a:latin typeface="+mn-lt"/>
              </a:rPr>
              <a:t>Klimawandel</a:t>
            </a:r>
            <a:br>
              <a:rPr lang="de-DE" sz="2000" dirty="0" smtClean="0">
                <a:latin typeface="+mn-lt"/>
              </a:rPr>
            </a:br>
            <a:r>
              <a:rPr lang="de-DE" sz="2000" i="1" dirty="0" smtClean="0">
                <a:latin typeface="+mn-lt"/>
              </a:rPr>
              <a:t>Dr</a:t>
            </a:r>
            <a:r>
              <a:rPr lang="de-DE" sz="2000" i="1" dirty="0">
                <a:latin typeface="+mn-lt"/>
              </a:rPr>
              <a:t>. Wolfgang Fiedler, Max-Planck-Institut für Verhaltensbiologie Radolfzell</a:t>
            </a:r>
          </a:p>
        </p:txBody>
      </p:sp>
    </p:spTree>
    <p:extLst>
      <p:ext uri="{BB962C8B-B14F-4D97-AF65-F5344CB8AC3E}">
        <p14:creationId xmlns:p14="http://schemas.microsoft.com/office/powerpoint/2010/main" val="42927260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37370" y="648083"/>
            <a:ext cx="115474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200" b="1" dirty="0" smtClean="0">
                <a:solidFill>
                  <a:srgbClr val="0070C0"/>
                </a:solidFill>
                <a:latin typeface="+mj-lt"/>
              </a:rPr>
              <a:t>Online </a:t>
            </a:r>
            <a:r>
              <a:rPr lang="de-DE" sz="2200" b="1" dirty="0">
                <a:solidFill>
                  <a:srgbClr val="0070C0"/>
                </a:solidFill>
                <a:latin typeface="+mj-lt"/>
              </a:rPr>
              <a:t>Seminar zum Weltwassertag 2021</a:t>
            </a:r>
          </a:p>
          <a:p>
            <a:r>
              <a:rPr lang="de-DE" sz="2200" b="1" dirty="0">
                <a:solidFill>
                  <a:srgbClr val="0070C0"/>
                </a:solidFill>
                <a:latin typeface="+mj-lt"/>
              </a:rPr>
              <a:t>Gewässer, Seen und Feuchtgebiete im Klimastress – Forschung und </a:t>
            </a:r>
            <a:r>
              <a:rPr lang="de-DE" sz="2200" b="1" dirty="0" smtClean="0">
                <a:solidFill>
                  <a:srgbClr val="0070C0"/>
                </a:solidFill>
                <a:latin typeface="+mj-lt"/>
              </a:rPr>
              <a:t>Fallstudien</a:t>
            </a:r>
            <a:endParaRPr lang="de-DE" sz="2200" b="1" dirty="0">
              <a:latin typeface="+mj-lt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442864" y="1525246"/>
            <a:ext cx="10899426" cy="2215725"/>
            <a:chOff x="381150" y="1525245"/>
            <a:chExt cx="10899426" cy="2215725"/>
          </a:xfrm>
        </p:grpSpPr>
        <p:sp>
          <p:nvSpPr>
            <p:cNvPr id="10" name="Rechteck 9"/>
            <p:cNvSpPr/>
            <p:nvPr/>
          </p:nvSpPr>
          <p:spPr>
            <a:xfrm>
              <a:off x="381150" y="1525245"/>
              <a:ext cx="10899426" cy="221572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Rechteck 3"/>
            <p:cNvSpPr/>
            <p:nvPr/>
          </p:nvSpPr>
          <p:spPr>
            <a:xfrm>
              <a:off x="424583" y="1525246"/>
              <a:ext cx="178298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800" dirty="0" smtClean="0">
                  <a:latin typeface="+mn-lt"/>
                </a:rPr>
                <a:t>BLOCK </a:t>
              </a:r>
              <a:r>
                <a:rPr lang="de-DE" sz="2800" dirty="0" smtClean="0">
                  <a:latin typeface="+mj-lt"/>
                </a:rPr>
                <a:t>1</a:t>
              </a:r>
              <a:endParaRPr lang="de-DE" sz="2800" dirty="0">
                <a:latin typeface="+mj-lt"/>
              </a:endParaRPr>
            </a:p>
          </p:txBody>
        </p:sp>
      </p:grpSp>
      <p:sp>
        <p:nvSpPr>
          <p:cNvPr id="6" name="Rechteck 5"/>
          <p:cNvSpPr/>
          <p:nvPr/>
        </p:nvSpPr>
        <p:spPr>
          <a:xfrm>
            <a:off x="2269282" y="1583477"/>
            <a:ext cx="923514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DE" sz="2000" dirty="0">
                <a:latin typeface="+mn-lt"/>
              </a:rPr>
              <a:t>Flüsse und </a:t>
            </a:r>
            <a:r>
              <a:rPr lang="de-DE" sz="2000" dirty="0" smtClean="0">
                <a:latin typeface="+mn-lt"/>
              </a:rPr>
              <a:t>Auen – Handlungsbedarf, Ziele und Maßnahmen</a:t>
            </a:r>
            <a:br>
              <a:rPr lang="de-DE" sz="2000" dirty="0" smtClean="0">
                <a:latin typeface="+mn-lt"/>
              </a:rPr>
            </a:br>
            <a:r>
              <a:rPr lang="de-DE" sz="2000" i="1" dirty="0" smtClean="0">
                <a:latin typeface="+mn-lt"/>
              </a:rPr>
              <a:t>Bernd </a:t>
            </a:r>
            <a:r>
              <a:rPr lang="de-DE" sz="2000" i="1" dirty="0">
                <a:latin typeface="+mn-lt"/>
              </a:rPr>
              <a:t>Neukirchen, Bundesamt für </a:t>
            </a:r>
            <a:r>
              <a:rPr lang="de-DE" sz="2000" i="1" dirty="0" smtClean="0">
                <a:latin typeface="+mn-lt"/>
              </a:rPr>
              <a:t>Naturschutz (</a:t>
            </a:r>
            <a:r>
              <a:rPr lang="de-DE" sz="2000" i="1" dirty="0" err="1" smtClean="0">
                <a:latin typeface="+mn-lt"/>
              </a:rPr>
              <a:t>BfN</a:t>
            </a:r>
            <a:r>
              <a:rPr lang="de-DE" sz="2000" i="1" dirty="0" smtClean="0">
                <a:latin typeface="+mn-lt"/>
              </a:rPr>
              <a:t>)</a:t>
            </a:r>
            <a:endParaRPr lang="de-DE" sz="2000" i="1" dirty="0">
              <a:latin typeface="+mn-lt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DE" sz="2000" dirty="0">
                <a:latin typeface="+mn-lt"/>
              </a:rPr>
              <a:t>Seen im </a:t>
            </a:r>
            <a:r>
              <a:rPr lang="de-DE" sz="2000" dirty="0" smtClean="0">
                <a:latin typeface="+mn-lt"/>
              </a:rPr>
              <a:t>Klimawandel</a:t>
            </a:r>
            <a:br>
              <a:rPr lang="de-DE" sz="2000" dirty="0" smtClean="0">
                <a:latin typeface="+mn-lt"/>
              </a:rPr>
            </a:br>
            <a:r>
              <a:rPr lang="de-DE" sz="2000" i="1" dirty="0" smtClean="0">
                <a:latin typeface="+mn-lt"/>
              </a:rPr>
              <a:t>Prof</a:t>
            </a:r>
            <a:r>
              <a:rPr lang="de-DE" sz="2000" i="1" dirty="0">
                <a:latin typeface="+mn-lt"/>
              </a:rPr>
              <a:t>. Dr. Rita Adrian, Leibniz-Institut für Gewässerökologie und </a:t>
            </a:r>
            <a:r>
              <a:rPr lang="de-DE" sz="2000" i="1" dirty="0" smtClean="0">
                <a:latin typeface="+mn-lt"/>
              </a:rPr>
              <a:t>Binnenfischerei (IGB)</a:t>
            </a:r>
            <a:endParaRPr lang="de-DE" sz="2000" i="1" dirty="0">
              <a:latin typeface="+mn-lt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DE" sz="2000" dirty="0">
                <a:latin typeface="+mn-lt"/>
              </a:rPr>
              <a:t>Nachhaltige nasse Nutzung von </a:t>
            </a:r>
            <a:r>
              <a:rPr lang="de-DE" sz="2000" dirty="0" smtClean="0">
                <a:latin typeface="+mn-lt"/>
              </a:rPr>
              <a:t>Mooren für Klimaschutz und Klimaanpassung</a:t>
            </a:r>
            <a:br>
              <a:rPr lang="de-DE" sz="2000" dirty="0" smtClean="0">
                <a:latin typeface="+mn-lt"/>
              </a:rPr>
            </a:br>
            <a:r>
              <a:rPr lang="de-DE" sz="2000" i="1" dirty="0" smtClean="0">
                <a:latin typeface="+mn-lt"/>
              </a:rPr>
              <a:t>Susanne </a:t>
            </a:r>
            <a:r>
              <a:rPr lang="de-DE" sz="2000" i="1" dirty="0">
                <a:latin typeface="+mn-lt"/>
              </a:rPr>
              <a:t>Abel, Greifswald Moor Centrum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409378" y="4318171"/>
            <a:ext cx="10899426" cy="2230608"/>
            <a:chOff x="381150" y="4410174"/>
            <a:chExt cx="10899426" cy="2230608"/>
          </a:xfrm>
        </p:grpSpPr>
        <p:sp>
          <p:nvSpPr>
            <p:cNvPr id="11" name="Rechteck 10"/>
            <p:cNvSpPr/>
            <p:nvPr/>
          </p:nvSpPr>
          <p:spPr>
            <a:xfrm>
              <a:off x="381150" y="4425057"/>
              <a:ext cx="10899426" cy="22157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/>
            <p:cNvSpPr/>
            <p:nvPr/>
          </p:nvSpPr>
          <p:spPr>
            <a:xfrm>
              <a:off x="381150" y="4410174"/>
              <a:ext cx="182641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800" dirty="0" smtClean="0">
                  <a:latin typeface="+mj-lt"/>
                </a:rPr>
                <a:t>BLOCK 2</a:t>
              </a:r>
              <a:endParaRPr lang="de-DE" sz="2800" dirty="0">
                <a:latin typeface="+mj-lt"/>
              </a:endParaRPr>
            </a:p>
          </p:txBody>
        </p:sp>
      </p:grpSp>
      <p:sp>
        <p:nvSpPr>
          <p:cNvPr id="8" name="Rechteck 7"/>
          <p:cNvSpPr/>
          <p:nvPr/>
        </p:nvSpPr>
        <p:spPr>
          <a:xfrm>
            <a:off x="407367" y="3740971"/>
            <a:ext cx="5514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i="1" dirty="0" smtClean="0">
                <a:solidFill>
                  <a:srgbClr val="FF0000"/>
                </a:solidFill>
                <a:latin typeface="+mj-lt"/>
              </a:rPr>
              <a:t>Pause (mit Videos)</a:t>
            </a:r>
            <a:endParaRPr lang="de-DE" sz="28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235796" y="4385758"/>
            <a:ext cx="926863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DE" sz="2000" dirty="0" smtClean="0">
                <a:latin typeface="+mn-lt"/>
              </a:rPr>
              <a:t>Seen-Beobachtungsprogramm </a:t>
            </a:r>
            <a:r>
              <a:rPr lang="de-DE" sz="2000" dirty="0">
                <a:latin typeface="+mn-lt"/>
              </a:rPr>
              <a:t>des Kreises </a:t>
            </a:r>
            <a:r>
              <a:rPr lang="de-DE" sz="2000" dirty="0" err="1" smtClean="0">
                <a:latin typeface="+mn-lt"/>
              </a:rPr>
              <a:t>Plön</a:t>
            </a:r>
            <a:r>
              <a:rPr lang="de-DE" sz="2000" dirty="0" smtClean="0">
                <a:latin typeface="+mn-lt"/>
              </a:rPr>
              <a:t/>
            </a:r>
            <a:br>
              <a:rPr lang="de-DE" sz="2000" dirty="0" smtClean="0">
                <a:latin typeface="+mn-lt"/>
              </a:rPr>
            </a:br>
            <a:r>
              <a:rPr lang="de-DE" sz="2000" i="1" dirty="0" smtClean="0">
                <a:latin typeface="+mn-lt"/>
              </a:rPr>
              <a:t>Dr</a:t>
            </a:r>
            <a:r>
              <a:rPr lang="de-DE" sz="2000" i="1" dirty="0">
                <a:latin typeface="+mn-lt"/>
              </a:rPr>
              <a:t>. Edith Reck-Mieth, Kreisverwaltung </a:t>
            </a:r>
            <a:r>
              <a:rPr lang="de-DE" sz="2000" i="1" dirty="0" err="1">
                <a:latin typeface="+mn-lt"/>
              </a:rPr>
              <a:t>Plön</a:t>
            </a:r>
            <a:endParaRPr lang="de-DE" sz="2000" i="1" dirty="0">
              <a:latin typeface="+mn-lt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DE" sz="2000" dirty="0" smtClean="0">
                <a:latin typeface="+mn-lt"/>
              </a:rPr>
              <a:t>Landnutzungsbedingte Probleme von Seen unter dem Einfluss des Klimawandels</a:t>
            </a:r>
            <a:br>
              <a:rPr lang="de-DE" sz="2000" dirty="0" smtClean="0">
                <a:latin typeface="+mn-lt"/>
              </a:rPr>
            </a:br>
            <a:r>
              <a:rPr lang="de-DE" sz="2000" i="1" dirty="0" smtClean="0">
                <a:latin typeface="+mn-lt"/>
              </a:rPr>
              <a:t>Silke </a:t>
            </a:r>
            <a:r>
              <a:rPr lang="de-DE" sz="2000" i="1" dirty="0" err="1">
                <a:latin typeface="+mn-lt"/>
              </a:rPr>
              <a:t>Oldorff</a:t>
            </a:r>
            <a:r>
              <a:rPr lang="de-DE" sz="2000" i="1" dirty="0">
                <a:latin typeface="+mn-lt"/>
              </a:rPr>
              <a:t>, NABU-Bundesfachausschuss Lebendige Seen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DE" sz="2000" dirty="0">
                <a:latin typeface="+mn-lt"/>
              </a:rPr>
              <a:t>Wasservögel am Bodensee und </a:t>
            </a:r>
            <a:r>
              <a:rPr lang="de-DE" sz="2000" dirty="0" smtClean="0">
                <a:latin typeface="+mn-lt"/>
              </a:rPr>
              <a:t>Klimawandel</a:t>
            </a:r>
            <a:br>
              <a:rPr lang="de-DE" sz="2000" dirty="0" smtClean="0">
                <a:latin typeface="+mn-lt"/>
              </a:rPr>
            </a:br>
            <a:r>
              <a:rPr lang="de-DE" sz="2000" i="1" dirty="0" smtClean="0">
                <a:latin typeface="+mn-lt"/>
              </a:rPr>
              <a:t>Dr</a:t>
            </a:r>
            <a:r>
              <a:rPr lang="de-DE" sz="2000" i="1" dirty="0">
                <a:latin typeface="+mn-lt"/>
              </a:rPr>
              <a:t>. Wolfgang Fiedler, Max-Planck-Institut für Verhaltensbiologie Radolfzell</a:t>
            </a:r>
          </a:p>
        </p:txBody>
      </p:sp>
    </p:spTree>
    <p:extLst>
      <p:ext uri="{BB962C8B-B14F-4D97-AF65-F5344CB8AC3E}">
        <p14:creationId xmlns:p14="http://schemas.microsoft.com/office/powerpoint/2010/main" val="3378839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FEF60D2A-DDE0-40E1-84D9-A5CD9EAAFD38}" type="slidenum">
              <a:rPr lang="de-DE" smtClean="0"/>
              <a:t>3</a:t>
            </a:fld>
            <a:endParaRPr lang="de-DE"/>
          </a:p>
        </p:txBody>
      </p:sp>
      <p:pic>
        <p:nvPicPr>
          <p:cNvPr id="3078" name="Grafik 9" descr="Logo des Bf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54"/>
          <a:stretch/>
        </p:blipFill>
        <p:spPr bwMode="auto">
          <a:xfrm>
            <a:off x="382779" y="3785191"/>
            <a:ext cx="2204814" cy="161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Grafik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9" y="2222205"/>
            <a:ext cx="2824093" cy="124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97718" y="1196752"/>
            <a:ext cx="11894281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/>
            </a:pPr>
            <a:r>
              <a:rPr lang="de-DE" altLang="de-DE" sz="2400" b="1" i="1" dirty="0" smtClean="0"/>
              <a:t>Förderer </a:t>
            </a:r>
            <a:r>
              <a:rPr lang="de-DE" altLang="de-DE" sz="2400" b="1" i="1" dirty="0" smtClean="0"/>
              <a:t>der </a:t>
            </a:r>
            <a:r>
              <a:rPr lang="de-DE" altLang="de-DE" sz="2400" b="1" i="1" dirty="0" smtClean="0"/>
              <a:t>Studie</a:t>
            </a:r>
            <a:r>
              <a:rPr lang="de-DE" altLang="de-DE" sz="2400" b="1" i="1" dirty="0" smtClean="0"/>
              <a:t>				</a:t>
            </a:r>
            <a:r>
              <a:rPr lang="de-DE" altLang="de-DE" sz="2400" b="1" i="1" dirty="0"/>
              <a:t> </a:t>
            </a:r>
            <a:r>
              <a:rPr lang="de-DE" altLang="de-DE" sz="2400" b="1" i="1" dirty="0" smtClean="0"/>
              <a:t>                Unterstützer Netzwerk Lebendige Seen</a:t>
            </a:r>
            <a:endParaRPr lang="de-DE" altLang="de-DE" sz="2400" b="1" i="1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59329" y="2173073"/>
            <a:ext cx="1421145" cy="7707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970" y="3868688"/>
            <a:ext cx="1305504" cy="75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53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FEF60D2A-DDE0-40E1-84D9-A5CD9EAAFD38}" type="slidenum">
              <a:rPr lang="de-DE" smtClean="0"/>
              <a:t>4</a:t>
            </a:fld>
            <a:endParaRPr lang="de-DE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096000" y="2708920"/>
            <a:ext cx="6096000" cy="236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kern="0" dirty="0" smtClean="0"/>
              <a:t>Koordiniert </a:t>
            </a:r>
            <a:r>
              <a:rPr lang="de-DE" sz="2400" kern="0" dirty="0"/>
              <a:t>die Aktivitäten deutscher </a:t>
            </a:r>
            <a:r>
              <a:rPr lang="de-DE" sz="2400" kern="0" dirty="0" smtClean="0"/>
              <a:t>NROs in </a:t>
            </a:r>
            <a:r>
              <a:rPr lang="de-DE" sz="2400" kern="0" dirty="0"/>
              <a:t>internationalen Politikprozessen zu nachhaltiger </a:t>
            </a:r>
            <a:r>
              <a:rPr lang="de-DE" sz="2400" kern="0" dirty="0" smtClean="0"/>
              <a:t>Entwicklung (gegr. 1992) </a:t>
            </a:r>
            <a:endParaRPr lang="de-DE" sz="2400" kern="0" dirty="0"/>
          </a:p>
          <a:p>
            <a:r>
              <a:rPr lang="de-DE" sz="2400" kern="0" dirty="0" smtClean="0"/>
              <a:t>Trägerorganisation </a:t>
            </a:r>
            <a:r>
              <a:rPr lang="de-DE" sz="2400" kern="0" dirty="0"/>
              <a:t>ist der </a:t>
            </a:r>
            <a:r>
              <a:rPr lang="de-DE" sz="2400" kern="0" dirty="0" smtClean="0"/>
              <a:t>DNR</a:t>
            </a:r>
            <a:endParaRPr lang="de-DE" sz="2400" kern="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97719" y="2792121"/>
            <a:ext cx="5798281" cy="179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de-DE" sz="2400" kern="0" dirty="0" smtClean="0"/>
              <a:t>Internationale </a:t>
            </a:r>
            <a:r>
              <a:rPr lang="de-DE" sz="2400" kern="0" dirty="0"/>
              <a:t>Stiftung </a:t>
            </a:r>
            <a:r>
              <a:rPr lang="de-DE" sz="2400" kern="0" dirty="0" smtClean="0"/>
              <a:t>für </a:t>
            </a:r>
            <a:br>
              <a:rPr lang="de-DE" sz="2400" kern="0" dirty="0" smtClean="0"/>
            </a:br>
            <a:r>
              <a:rPr lang="de-DE" sz="2400" kern="0" dirty="0" smtClean="0"/>
              <a:t>Umwelt und </a:t>
            </a:r>
            <a:r>
              <a:rPr lang="de-DE" sz="2400" kern="0" dirty="0"/>
              <a:t>Natur </a:t>
            </a:r>
            <a:r>
              <a:rPr lang="de-DE" altLang="de-DE" sz="2400" dirty="0"/>
              <a:t>(</a:t>
            </a:r>
            <a:r>
              <a:rPr lang="de-DE" altLang="de-DE" sz="2400" dirty="0" smtClean="0"/>
              <a:t>gegr. 1998</a:t>
            </a:r>
            <a:r>
              <a:rPr lang="de-DE" altLang="de-DE" sz="2400" dirty="0"/>
              <a:t>)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de-DE" altLang="de-DE" sz="2400" dirty="0"/>
              <a:t>Nichtstaatlich &amp; </a:t>
            </a:r>
            <a:r>
              <a:rPr lang="de-DE" altLang="de-DE" sz="2400" dirty="0" smtClean="0"/>
              <a:t>Gemeinnützig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endParaRPr lang="de-DE" altLang="de-DE" sz="24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9" y="1153735"/>
            <a:ext cx="1594703" cy="1026227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456" y="1133422"/>
            <a:ext cx="2031268" cy="104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07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026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456000" y="1269000"/>
            <a:ext cx="6094400" cy="11690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de-DE" altLang="de-DE" sz="4267" b="1" dirty="0"/>
              <a:t>Was wir tun…</a:t>
            </a:r>
            <a:endParaRPr lang="en-GB" altLang="de-DE" sz="4267" b="1" dirty="0"/>
          </a:p>
        </p:txBody>
      </p:sp>
      <p:sp>
        <p:nvSpPr>
          <p:cNvPr id="24580" name="Rectangle 1027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97719" y="2438033"/>
            <a:ext cx="9180236" cy="36791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None/>
            </a:pPr>
            <a:r>
              <a:rPr lang="de-DE" altLang="de-DE" dirty="0"/>
              <a:t>Modellprojekte, v.a. in den Bereichen …</a:t>
            </a:r>
          </a:p>
          <a:p>
            <a:pPr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</a:pPr>
            <a:r>
              <a:rPr lang="de-DE" dirty="0" smtClean="0"/>
              <a:t>Wasser</a:t>
            </a:r>
            <a:endParaRPr lang="de-DE" dirty="0"/>
          </a:p>
          <a:p>
            <a:pPr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</a:pPr>
            <a:r>
              <a:rPr lang="de-DE" altLang="de-DE" dirty="0"/>
              <a:t>Entwicklungszusammenarbeit </a:t>
            </a:r>
          </a:p>
          <a:p>
            <a:pPr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</a:pPr>
            <a:r>
              <a:rPr lang="de-DE" sz="3200" dirty="0" smtClean="0"/>
              <a:t>Natur</a:t>
            </a:r>
            <a:r>
              <a:rPr lang="de-DE" altLang="de-DE" dirty="0" smtClean="0"/>
              <a:t>schutz</a:t>
            </a:r>
          </a:p>
          <a:p>
            <a:pPr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</a:pPr>
            <a:r>
              <a:rPr lang="de-DE" dirty="0"/>
              <a:t>Wirtschaft &amp; </a:t>
            </a:r>
            <a:r>
              <a:rPr lang="de-DE" dirty="0" smtClean="0"/>
              <a:t>Biodiversität</a:t>
            </a:r>
            <a:endParaRPr lang="de-DE" altLang="de-DE" dirty="0"/>
          </a:p>
          <a:p>
            <a:pPr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</a:pPr>
            <a:endParaRPr lang="de-DE" altLang="de-DE" dirty="0"/>
          </a:p>
        </p:txBody>
      </p:sp>
      <p:pic>
        <p:nvPicPr>
          <p:cNvPr id="7" name="Grafik 7" descr="Sri Lanka 26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616" y="903951"/>
            <a:ext cx="2137517" cy="167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4" descr="R:\Archiv\Daten\_Fotos_Logos_PPTs\Fotos\Projekte\Trinkwasserprojekte Afrika\Trinkwasser für Schulkinder in Burundi\People washs hands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66616" y="4447619"/>
            <a:ext cx="2137517" cy="177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X:\GNFDATA\Viktoria See\Uganda Feb 09\Auswahl\Photo-1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616" y="2709000"/>
            <a:ext cx="2137517" cy="160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34" y="1021059"/>
            <a:ext cx="1773234" cy="114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622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1524003" y="2420941"/>
            <a:ext cx="8964613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60400" indent="-660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endParaRPr lang="es-ES" altLang="de-DE" sz="2000" i="1">
              <a:latin typeface="Arial Narrow" panose="020B0606020202030204" pitchFamily="34" charset="0"/>
            </a:endParaRPr>
          </a:p>
        </p:txBody>
      </p:sp>
      <p:pic>
        <p:nvPicPr>
          <p:cNvPr id="33800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14764"/>
            <a:ext cx="12240683" cy="807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642" y="260648"/>
            <a:ext cx="1747287" cy="158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286247" y="226374"/>
            <a:ext cx="7459133" cy="180974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800"/>
              </a:spcBef>
              <a:buNone/>
              <a:defRPr/>
            </a:pPr>
            <a:r>
              <a:rPr lang="de-DE" sz="3733" b="1">
                <a:solidFill>
                  <a:schemeClr val="bg1"/>
                </a:solidFill>
              </a:rPr>
              <a:t>Grünfilter – Innovative und kostengünstige Abwasserreinigung</a:t>
            </a:r>
            <a:endParaRPr lang="de-DE" sz="3733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33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218459"/>
            <a:ext cx="12274888" cy="707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1" y="5912871"/>
            <a:ext cx="12274888" cy="98696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/>
          </a:p>
        </p:txBody>
      </p:sp>
      <p:sp>
        <p:nvSpPr>
          <p:cNvPr id="182275" name="Text Box 2"/>
          <p:cNvSpPr txBox="1">
            <a:spLocks noChangeArrowheads="1"/>
          </p:cNvSpPr>
          <p:nvPr/>
        </p:nvSpPr>
        <p:spPr bwMode="auto">
          <a:xfrm rot="-5400000">
            <a:off x="374651" y="2414589"/>
            <a:ext cx="4114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9" tIns="43639" rIns="87279" bIns="43639"/>
          <a:lstStyle>
            <a:lvl1pPr defTabSz="87312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312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312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312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312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de-DE" sz="2300" b="0"/>
          </a:p>
          <a:p>
            <a:pPr eaLnBrk="1" hangingPunct="1">
              <a:spcBef>
                <a:spcPct val="50000"/>
              </a:spcBef>
            </a:pPr>
            <a:endParaRPr lang="en-GB" altLang="de-DE" sz="2300" b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6359" y="6049926"/>
            <a:ext cx="1486523" cy="78680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0811" y="6034450"/>
            <a:ext cx="1762296" cy="86538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4191" y="6209414"/>
            <a:ext cx="2547631" cy="56352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8496" y="5912871"/>
            <a:ext cx="3003600" cy="977027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0" y="-218460"/>
            <a:ext cx="12274888" cy="80583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546951" y="-106326"/>
            <a:ext cx="8551863" cy="71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8925" indent="-28892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30000"/>
              </a:spcBef>
              <a:spcAft>
                <a:spcPct val="15000"/>
              </a:spcAft>
              <a:buClr>
                <a:srgbClr val="FF0000"/>
              </a:buClr>
              <a:buSzPct val="125000"/>
            </a:pPr>
            <a:r>
              <a:rPr lang="en-GB" altLang="de-DE" sz="4000" dirty="0" err="1">
                <a:latin typeface="+mn-lt"/>
              </a:rPr>
              <a:t>Mangrovenschutz</a:t>
            </a:r>
            <a:endParaRPr lang="en-US" altLang="de-DE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042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536" y="701562"/>
            <a:ext cx="3331464" cy="153924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4294967295"/>
          </p:nvPr>
        </p:nvSpPr>
        <p:spPr>
          <a:xfrm>
            <a:off x="374601" y="981075"/>
            <a:ext cx="9921924" cy="29527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Auszeichnungsveranstaltung: </a:t>
            </a:r>
            <a:r>
              <a:rPr lang="de-DE" dirty="0" smtClean="0">
                <a:solidFill>
                  <a:schemeClr val="tx1"/>
                </a:solidFill>
              </a:rPr>
              <a:t>Lebendigen Seen des 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b="0" dirty="0" smtClean="0">
                <a:solidFill>
                  <a:schemeClr val="tx1"/>
                </a:solidFill>
              </a:rPr>
              <a:t>Jahres 2020/2021: </a:t>
            </a:r>
            <a:r>
              <a:rPr lang="de-DE" b="1" dirty="0" smtClean="0">
                <a:solidFill>
                  <a:srgbClr val="0070C0"/>
                </a:solidFill>
              </a:rPr>
              <a:t>Seen der Holsteinischen Schweiz</a:t>
            </a:r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r>
              <a:rPr lang="de-DE" b="1" dirty="0" smtClean="0"/>
              <a:t>27. April 2021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5" name="Grafik 4" descr="logo_integrierte station_holst_schwz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562" y="4812237"/>
            <a:ext cx="2597051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Logo WOM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26" y="4213338"/>
            <a:ext cx="2025777" cy="145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96982" y="5013168"/>
            <a:ext cx="1524806" cy="8268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788" y="5077379"/>
            <a:ext cx="1258713" cy="72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55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4294967295"/>
          </p:nvPr>
        </p:nvSpPr>
        <p:spPr>
          <a:xfrm>
            <a:off x="335360" y="908720"/>
            <a:ext cx="4236640" cy="504056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de-DE" sz="2600" b="1" dirty="0" smtClean="0"/>
              <a:t>Titel</a:t>
            </a:r>
            <a:endParaRPr lang="de-DE" sz="2600" b="1" dirty="0"/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de-DE" sz="2600" b="1" dirty="0" smtClean="0">
                <a:solidFill>
                  <a:srgbClr val="0070C0"/>
                </a:solidFill>
              </a:rPr>
              <a:t>Blitzlichtstudie </a:t>
            </a:r>
            <a:br>
              <a:rPr lang="de-DE" sz="2600" b="1" dirty="0" smtClean="0">
                <a:solidFill>
                  <a:srgbClr val="0070C0"/>
                </a:solidFill>
              </a:rPr>
            </a:br>
            <a:r>
              <a:rPr lang="de-DE" sz="2600" b="1" dirty="0" smtClean="0">
                <a:solidFill>
                  <a:srgbClr val="0070C0"/>
                </a:solidFill>
              </a:rPr>
              <a:t>„</a:t>
            </a:r>
            <a:r>
              <a:rPr lang="de-DE" sz="2600" b="1" dirty="0">
                <a:solidFill>
                  <a:srgbClr val="0070C0"/>
                </a:solidFill>
              </a:rPr>
              <a:t>Seen und Klimawandel“ </a:t>
            </a: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endParaRPr lang="de-DE" sz="2600" b="1" dirty="0" smtClean="0"/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endParaRPr lang="de-DE" sz="2600" dirty="0" smtClean="0"/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endParaRPr lang="de-DE" sz="2600" dirty="0"/>
          </a:p>
          <a:p>
            <a:pPr marL="0" lvl="2" indent="0">
              <a:lnSpc>
                <a:spcPts val="3200"/>
              </a:lnSpc>
              <a:spcBef>
                <a:spcPts val="0"/>
              </a:spcBef>
              <a:buNone/>
            </a:pPr>
            <a:endParaRPr lang="de-DE" sz="2600" dirty="0" smtClean="0"/>
          </a:p>
          <a:p>
            <a:pPr marL="0" lvl="2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de-DE" sz="2600" b="1" dirty="0" smtClean="0"/>
              <a:t>Förderer</a:t>
            </a:r>
          </a:p>
          <a:p>
            <a:pPr marL="0" lvl="2" indent="0">
              <a:lnSpc>
                <a:spcPts val="3200"/>
              </a:lnSpc>
              <a:spcBef>
                <a:spcPts val="0"/>
              </a:spcBef>
              <a:buNone/>
            </a:pPr>
            <a:endParaRPr lang="de-DE" sz="2600" b="1" dirty="0"/>
          </a:p>
          <a:p>
            <a:pPr marL="0" lvl="2" indent="0">
              <a:lnSpc>
                <a:spcPts val="3200"/>
              </a:lnSpc>
              <a:spcBef>
                <a:spcPts val="0"/>
              </a:spcBef>
              <a:buNone/>
            </a:pPr>
            <a:endParaRPr lang="de-DE" sz="2600" dirty="0" smtClean="0"/>
          </a:p>
        </p:txBody>
      </p:sp>
      <p:pic>
        <p:nvPicPr>
          <p:cNvPr id="1026" name="Grafik 9" descr="Logo des Bf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418" y="4548173"/>
            <a:ext cx="1440160" cy="126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Grafik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624246"/>
            <a:ext cx="211535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platzhalter 1"/>
          <p:cNvSpPr txBox="1">
            <a:spLocks/>
          </p:cNvSpPr>
          <p:nvPr/>
        </p:nvSpPr>
        <p:spPr>
          <a:xfrm>
            <a:off x="4706768" y="924305"/>
            <a:ext cx="7563203" cy="430145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de-DE" sz="2800" b="1" dirty="0" smtClean="0"/>
              <a:t>Ziele</a:t>
            </a:r>
            <a:endParaRPr lang="de-DE" sz="2800" b="1" dirty="0" smtClean="0"/>
          </a:p>
          <a:p>
            <a:pPr fontAlgn="auto">
              <a:spcBef>
                <a:spcPts val="1200"/>
              </a:spcBef>
              <a:spcAft>
                <a:spcPts val="600"/>
              </a:spcAft>
            </a:pPr>
            <a:r>
              <a:rPr lang="de-DE" sz="2800" dirty="0" smtClean="0"/>
              <a:t>Übersicht </a:t>
            </a:r>
            <a:r>
              <a:rPr lang="de-DE" sz="2800" dirty="0" smtClean="0"/>
              <a:t>aktueller Forschungsansätze </a:t>
            </a:r>
            <a:r>
              <a:rPr lang="de-DE" sz="2800" dirty="0" smtClean="0"/>
              <a:t>zu </a:t>
            </a:r>
            <a:r>
              <a:rPr lang="de-DE" sz="2800" dirty="0"/>
              <a:t>Gewässer </a:t>
            </a:r>
            <a:r>
              <a:rPr lang="de-DE" sz="2800" dirty="0" smtClean="0"/>
              <a:t>und Klimawandel</a:t>
            </a:r>
            <a:endParaRPr lang="de-DE" sz="2800" dirty="0" smtClean="0"/>
          </a:p>
          <a:p>
            <a:pPr fontAlgn="auto">
              <a:spcBef>
                <a:spcPts val="1200"/>
              </a:spcBef>
              <a:spcAft>
                <a:spcPts val="600"/>
              </a:spcAft>
            </a:pPr>
            <a:r>
              <a:rPr lang="de-DE" sz="2800" dirty="0" smtClean="0"/>
              <a:t>Handlungsbedarf, Handlungsmöglichkeiten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und weiterer Forschungsbedarf</a:t>
            </a:r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3920442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itelfolie GRÜ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b890915-5f11-40c9-b283-88bb7b89f0d8">M7DCTWDR2XVX-943696329-167</_dlc_DocId>
    <_dlc_DocIdUrl xmlns="bb890915-5f11-40c9-b283-88bb7b89f0d8">
      <Url>http://duh-sharepoint/websites/intranet/_layouts/15/DocIdRedir.aspx?ID=M7DCTWDR2XVX-943696329-167</Url>
      <Description>M7DCTWDR2XVX-943696329-167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71AD1F97B7449419E23FB60CA68DC47" ma:contentTypeVersion="0" ma:contentTypeDescription="Ein neues Dokument erstellen." ma:contentTypeScope="" ma:versionID="9e9b9a5daa1746629a43a5a2322fb694">
  <xsd:schema xmlns:xsd="http://www.w3.org/2001/XMLSchema" xmlns:xs="http://www.w3.org/2001/XMLSchema" xmlns:p="http://schemas.microsoft.com/office/2006/metadata/properties" xmlns:ns2="bb890915-5f11-40c9-b283-88bb7b89f0d8" targetNamespace="http://schemas.microsoft.com/office/2006/metadata/properties" ma:root="true" ma:fieldsID="a3b75377c7ec9636c80ec43c91884552" ns2:_="">
    <xsd:import namespace="bb890915-5f11-40c9-b283-88bb7b89f0d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890915-5f11-40c9-b283-88bb7b89f0d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2835D8-80EC-4420-9ED3-E2C4A5A7AA8C}">
  <ds:schemaRefs>
    <ds:schemaRef ds:uri="bb890915-5f11-40c9-b283-88bb7b89f0d8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C4E2355-BF1B-43B6-BEE1-9B618EBEE4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E3C637-D8B2-41AF-A42E-DD501506971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E5C67F5-D9EB-4E98-932A-643D52873F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890915-5f11-40c9-b283-88bb7b89f0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Praesentation_4-3_deutsch_Vorlage-1</Template>
  <TotalTime>0</TotalTime>
  <Words>397</Words>
  <Application>Microsoft Office PowerPoint</Application>
  <PresentationFormat>Breitbild</PresentationFormat>
  <Paragraphs>66</Paragraphs>
  <Slides>13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Calibri</vt:lpstr>
      <vt:lpstr>Roboto Condensed</vt:lpstr>
      <vt:lpstr>Century Gothic</vt:lpstr>
      <vt:lpstr>Arial Narrow</vt:lpstr>
      <vt:lpstr>Times New Roman</vt:lpstr>
      <vt:lpstr>Titelfolie GRÜN</vt:lpstr>
      <vt:lpstr>PowerPoint-Präsentation</vt:lpstr>
      <vt:lpstr>PowerPoint-Präsentation</vt:lpstr>
      <vt:lpstr>PowerPoint-Präsentation</vt:lpstr>
      <vt:lpstr>PowerPoint-Präsentation</vt:lpstr>
      <vt:lpstr>Was wir tun…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Deutsche Umwelthilfe e.V.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Bettina Schmidt</dc:creator>
  <cp:lastModifiedBy>Udo Gattenlöhner</cp:lastModifiedBy>
  <cp:revision>358</cp:revision>
  <cp:lastPrinted>2021-03-22T09:49:03Z</cp:lastPrinted>
  <dcterms:created xsi:type="dcterms:W3CDTF">2017-03-15T08:02:21Z</dcterms:created>
  <dcterms:modified xsi:type="dcterms:W3CDTF">2021-03-22T10:00:49Z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Dokument</vt:lpwstr>
  </property>
  <property fmtid="{D5CDD505-2E9C-101B-9397-08002B2CF9AE}" pid="3" name="ContentTypeId">
    <vt:lpwstr>0x010100F71AD1F97B7449419E23FB60CA68DC47</vt:lpwstr>
  </property>
  <property fmtid="{D5CDD505-2E9C-101B-9397-08002B2CF9AE}" pid="4" name="_dlc_DocIdItemGuid">
    <vt:lpwstr>1fdfeb7d-7d3a-4b74-80b3-5f5407b67efd</vt:lpwstr>
  </property>
</Properties>
</file>